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8"/>
  </p:notesMasterIdLst>
  <p:handoutMasterIdLst>
    <p:handoutMasterId r:id="rId19"/>
  </p:handoutMasterIdLst>
  <p:sldIdLst>
    <p:sldId id="257" r:id="rId2"/>
    <p:sldId id="261" r:id="rId3"/>
    <p:sldId id="258" r:id="rId4"/>
    <p:sldId id="259" r:id="rId5"/>
    <p:sldId id="263" r:id="rId6"/>
    <p:sldId id="278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7" r:id="rId1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00FF00"/>
    <a:srgbClr val="FF0000"/>
    <a:srgbClr val="CC9900"/>
    <a:srgbClr val="669900"/>
    <a:srgbClr val="FF9933"/>
    <a:srgbClr val="66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05" autoAdjust="0"/>
    <p:restoredTop sz="93532" autoAdjust="0"/>
  </p:normalViewPr>
  <p:slideViewPr>
    <p:cSldViewPr snapToGrid="0">
      <p:cViewPr varScale="1">
        <p:scale>
          <a:sx n="91" d="100"/>
          <a:sy n="91" d="100"/>
        </p:scale>
        <p:origin x="-108" y="-126"/>
      </p:cViewPr>
      <p:guideLst>
        <p:guide orient="horz" pos="3536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2004" y="-84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3" Type="http://schemas.openxmlformats.org/officeDocument/2006/relationships/slide" Target="slides/slide5.xml"/><Relationship Id="rId7" Type="http://schemas.openxmlformats.org/officeDocument/2006/relationships/slide" Target="slides/slide10.xml"/><Relationship Id="rId12" Type="http://schemas.openxmlformats.org/officeDocument/2006/relationships/slide" Target="slides/slide15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9.xml"/><Relationship Id="rId11" Type="http://schemas.openxmlformats.org/officeDocument/2006/relationships/slide" Target="slides/slide14.xml"/><Relationship Id="rId5" Type="http://schemas.openxmlformats.org/officeDocument/2006/relationships/slide" Target="slides/slide8.xml"/><Relationship Id="rId10" Type="http://schemas.openxmlformats.org/officeDocument/2006/relationships/slide" Target="slides/slide13.xml"/><Relationship Id="rId4" Type="http://schemas.openxmlformats.org/officeDocument/2006/relationships/slide" Target="slides/slide7.xml"/><Relationship Id="rId9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l" defTabSz="967054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r" defTabSz="967054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95128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l" defTabSz="967054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Wyatt Technology Corporation 2011 – All Rights Reserved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r" defTabSz="967054">
              <a:defRPr sz="1000">
                <a:latin typeface="Calibri" pitchFamily="34" charset="0"/>
              </a:defRPr>
            </a:lvl1pPr>
          </a:lstStyle>
          <a:p>
            <a:pPr>
              <a:defRPr/>
            </a:pPr>
            <a:fld id="{EEFBD83E-4F31-43AA-B06F-EADDE87F3C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567240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l" defTabSz="967054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r" defTabSz="967054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87875" y="9118600"/>
            <a:ext cx="27257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r" defTabSz="967054">
              <a:defRPr sz="1300" baseline="0">
                <a:latin typeface="+mn-lt"/>
              </a:defRPr>
            </a:lvl1pPr>
          </a:lstStyle>
          <a:p>
            <a:pPr>
              <a:defRPr/>
            </a:pPr>
            <a:fld id="{875F5782-D6B6-4ADC-8E0C-063678A61E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0" y="9118600"/>
            <a:ext cx="4548188" cy="481013"/>
          </a:xfrm>
          <a:prstGeom prst="rect">
            <a:avLst/>
          </a:prstGeom>
        </p:spPr>
        <p:txBody>
          <a:bodyPr vert="horz" lIns="94732" tIns="47366" rIns="94732" bIns="47366" rtlCol="0" anchor="b"/>
          <a:lstStyle>
            <a:lvl1pPr algn="l">
              <a:defRPr sz="10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© Wyatt Technology Corporation 2011 –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xmlns="" val="11148203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906A95-32D7-4AD3-A27A-A028EC40177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Talking points are suggested in this</a:t>
            </a:r>
            <a:r>
              <a:rPr lang="en-US" baseline="0" dirty="0" smtClean="0"/>
              <a:t> section.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1CE516-A8CC-4E83-8FCA-5485EF9ED88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90234E-75F0-4CF5-BF07-3F8946303DD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91140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31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D2E868-F9B0-43CC-934A-7F7F0720C88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931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52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DC161-1D8E-48B1-BF53-E64110E1CFF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5236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72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C87B26-95DC-4151-9B95-2D9DE287212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9728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D51A2-59C7-4A98-BBD8-BD98CAF26E31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the seasoned ASTRA V user…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F5782-D6B6-4ADC-8E0C-063678A61EB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8122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401DCB-2838-4B6A-9F96-CDC1265E45B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This is a two-part workshop.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F5AA8-D325-46B3-AD7B-9E1A11D2755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33425"/>
            <a:ext cx="4776788" cy="3581400"/>
          </a:xfrm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4559300"/>
            <a:ext cx="5368925" cy="43195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Let us know if you would like to import other data types for analysis in ASTRA!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58C8D6-59BB-47C4-987A-6B5E6C0C925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As of August 2011, ASTRA 6 does not yet support the Research</a:t>
            </a:r>
            <a:r>
              <a:rPr lang="en-US" baseline="0" dirty="0" smtClean="0"/>
              <a:t> Database or Security Pack tiers.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Please, it’s “Tiers” not “Tears!” 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10D1F4-0930-47B0-82D5-A8C6023A951A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You can never “hurt” your raw data after collection,</a:t>
            </a:r>
            <a:r>
              <a:rPr lang="en-US" baseline="0" dirty="0" smtClean="0"/>
              <a:t> as you work with an experiment.  You can always start over with your analysis by deleting your processing parameters or applying a method.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Custom graphs and reports are a nice touch!  To be covered in a later session…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create individual profiles for custom solvents</a:t>
            </a:r>
            <a:r>
              <a:rPr lang="en-US" baseline="0" dirty="0" smtClean="0"/>
              <a:t> and other new entities.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F5782-D6B6-4ADC-8E0C-063678A61EB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Wyatt Technology Corporation 2011 – All Rights Reserved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2721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3CC3E8-2227-43F0-A9E4-0F9C51F6764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9BF6D2-F9D3-455B-8AAF-A8A6C4D8FC3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Replacing a configuration is a relatively rare procedure, such as if the wrong method was used for collection</a:t>
            </a:r>
            <a:r>
              <a:rPr lang="en-US" baseline="0" dirty="0" smtClean="0"/>
              <a:t> or if the normalization run was part of the sequence itself.   This is how you change the top portion of an experiment.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© Wyatt Technology Corporation 2011 – All Rights Reserved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0C8B8F-80D8-46E5-8997-F79E2D47338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Applying a method</a:t>
            </a:r>
            <a:r>
              <a:rPr lang="en-US" baseline="0" dirty="0" smtClean="0"/>
              <a:t> is relatively common.  It’s how we do many of the advanced processing techniques in ASTRA.  This is how we change the bottom portion of an experiment.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738" y="144463"/>
            <a:ext cx="7350125" cy="573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200" b="1" i="1" dirty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738" y="153988"/>
            <a:ext cx="7434262" cy="5730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w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0" y="692150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sz="4000" dirty="0">
              <a:cs typeface="+mn-cs"/>
            </a:endParaRPr>
          </a:p>
        </p:txBody>
      </p:sp>
      <p:graphicFrame>
        <p:nvGraphicFramePr>
          <p:cNvPr id="54274" name="Object 11"/>
          <p:cNvGraphicFramePr>
            <a:graphicFrameLocks/>
          </p:cNvGraphicFramePr>
          <p:nvPr/>
        </p:nvGraphicFramePr>
        <p:xfrm>
          <a:off x="66675" y="47625"/>
          <a:ext cx="1190625" cy="677863"/>
        </p:xfrm>
        <a:graphic>
          <a:graphicData uri="http://schemas.openxmlformats.org/presentationml/2006/ole">
            <p:oleObj spid="_x0000_s54279" name="FreeHand 5.0 Drawing" r:id="rId10" imgW="3998135" imgH="2434196" progId="">
              <p:embed/>
            </p:oleObj>
          </a:graphicData>
        </a:graphic>
      </p:graphicFrame>
      <p:sp>
        <p:nvSpPr>
          <p:cNvPr id="5427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153988"/>
            <a:ext cx="74342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5428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6327775"/>
            <a:ext cx="9144000" cy="530225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de-DE" sz="1200" dirty="0">
                <a:cs typeface="+mn-cs"/>
              </a:rPr>
              <a:t>   </a:t>
            </a:r>
          </a:p>
          <a:p>
            <a:pPr eaLnBrk="0" hangingPunct="0">
              <a:defRPr/>
            </a:pPr>
            <a:r>
              <a:rPr lang="de-DE" sz="800" dirty="0">
                <a:cs typeface="+mn-cs"/>
              </a:rPr>
              <a:t>© </a:t>
            </a:r>
            <a:r>
              <a:rPr lang="de-DE" sz="1000" dirty="0">
                <a:latin typeface="Calibri" pitchFamily="34" charset="0"/>
                <a:cs typeface="+mn-cs"/>
              </a:rPr>
              <a:t>Wyatt Technology Corporation 2011 – All Rights Reserved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778875" y="0"/>
            <a:ext cx="365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fld id="{32E9C1A0-709F-4C6F-B602-275A27C5B3E0}" type="slidenum">
              <a:rPr lang="de-DE" sz="1200">
                <a:latin typeface="Calibri" pitchFamily="34" charset="0"/>
                <a:cs typeface="+mn-cs"/>
              </a:rPr>
              <a:pPr algn="r" eaLnBrk="0" hangingPunct="0">
                <a:defRPr/>
              </a:pPr>
              <a:t>‹#›</a:t>
            </a:fld>
            <a:endParaRPr lang="en-US" sz="1200" dirty="0">
              <a:latin typeface="Calibri" pitchFamily="34" charset="0"/>
              <a:cs typeface="+mn-cs"/>
            </a:endParaRPr>
          </a:p>
        </p:txBody>
      </p:sp>
      <p:pic>
        <p:nvPicPr>
          <p:cNvPr id="54283" name="Picture 2490" descr="Wyatt logo no address full circle thicker lines"/>
          <p:cNvPicPr>
            <a:picLocks noChangeAspect="1" noChangeArrowheads="1"/>
          </p:cNvPicPr>
          <p:nvPr/>
        </p:nvPicPr>
        <p:blipFill>
          <a:blip r:embed="rId11" cstate="print"/>
          <a:srcRect r="7346"/>
          <a:stretch>
            <a:fillRect/>
          </a:stretch>
        </p:blipFill>
        <p:spPr bwMode="auto">
          <a:xfrm>
            <a:off x="7626350" y="6343650"/>
            <a:ext cx="1498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895600" y="4191000"/>
            <a:ext cx="1920875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hyperlink" Target="http://www.fda.gov/default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hyperlink" Target="http://www.hhs.gov/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 txBox="1">
            <a:spLocks/>
          </p:cNvSpPr>
          <p:nvPr/>
        </p:nvSpPr>
        <p:spPr bwMode="auto">
          <a:xfrm>
            <a:off x="1360488" y="37465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68172" indent="-368172" algn="ctr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latin typeface="Calibri" pitchFamily="34" charset="0"/>
                <a:cs typeface="+mn-cs"/>
              </a:rPr>
              <a:t>Light Scattering University</a:t>
            </a:r>
          </a:p>
          <a:p>
            <a:pPr marL="368172" indent="-368172" algn="ctr">
              <a:spcBef>
                <a:spcPct val="20000"/>
              </a:spcBef>
              <a:defRPr/>
            </a:pPr>
            <a:r>
              <a:rPr lang="en-US" sz="2600" b="1" dirty="0">
                <a:solidFill>
                  <a:srgbClr val="0000FF"/>
                </a:solidFill>
                <a:latin typeface="Calibri" pitchFamily="34" charset="0"/>
                <a:cs typeface="+mn-cs"/>
              </a:rPr>
              <a:t>Wyatt Technology Corporation</a:t>
            </a:r>
          </a:p>
          <a:p>
            <a:pPr marL="368172" indent="-368172" algn="ctr">
              <a:spcBef>
                <a:spcPct val="20000"/>
              </a:spcBef>
              <a:defRPr/>
            </a:pPr>
            <a:r>
              <a:rPr lang="en-US" sz="2600" b="1" dirty="0">
                <a:solidFill>
                  <a:srgbClr val="0000FF"/>
                </a:solidFill>
                <a:latin typeface="Calibri" pitchFamily="34" charset="0"/>
                <a:cs typeface="+mn-cs"/>
              </a:rPr>
              <a:t>Santa Barbara, California</a:t>
            </a:r>
          </a:p>
          <a:p>
            <a:pPr marL="368172" indent="-368172" algn="ctr">
              <a:spcBef>
                <a:spcPct val="20000"/>
              </a:spcBef>
              <a:defRPr/>
            </a:pPr>
            <a:endParaRPr lang="en-US" sz="2600" kern="0" dirty="0">
              <a:latin typeface="Calibri" pitchFamily="34" charset="0"/>
              <a:cs typeface="+mn-cs"/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685800" y="1566119"/>
            <a:ext cx="78057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5400" b="1" i="1" dirty="0">
                <a:solidFill>
                  <a:srgbClr val="7030A0"/>
                </a:solidFill>
                <a:latin typeface="Calibri" pitchFamily="34" charset="0"/>
                <a:ea typeface="+mj-ea"/>
                <a:cs typeface="+mj-cs"/>
              </a:rPr>
              <a:t>Introduction to </a:t>
            </a:r>
            <a:r>
              <a:rPr lang="en-US" sz="5400" b="1" i="1" dirty="0" smtClean="0">
                <a:solidFill>
                  <a:srgbClr val="7030A0"/>
                </a:solidFill>
                <a:latin typeface="Calibri" pitchFamily="34" charset="0"/>
                <a:ea typeface="+mj-ea"/>
                <a:cs typeface="+mj-cs"/>
              </a:rPr>
              <a:t>ASTRA </a:t>
            </a:r>
            <a:r>
              <a:rPr lang="en-US" sz="5400" b="1" i="1" dirty="0">
                <a:solidFill>
                  <a:srgbClr val="7030A0"/>
                </a:solidFill>
                <a:latin typeface="Calibri" pitchFamily="34" charset="0"/>
                <a:ea typeface="+mj-ea"/>
                <a:cs typeface="+mj-cs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Recap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22313" y="1411288"/>
            <a:ext cx="7699375" cy="4495800"/>
          </a:xfrm>
        </p:spPr>
        <p:txBody>
          <a:bodyPr/>
          <a:lstStyle/>
          <a:p>
            <a:pPr eaLnBrk="1" hangingPunct="1"/>
            <a:r>
              <a:rPr lang="en-US" sz="2800" b="1" i="1" dirty="0" smtClean="0">
                <a:solidFill>
                  <a:srgbClr val="0000FF"/>
                </a:solidFill>
              </a:rPr>
              <a:t>Experiments</a:t>
            </a:r>
            <a:r>
              <a:rPr lang="en-US" sz="2800" dirty="0" smtClean="0"/>
              <a:t> combine configuration, procedures, results, and data.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Experiment </a:t>
            </a:r>
            <a:r>
              <a:rPr lang="en-US" sz="2800" b="1" i="1" dirty="0" smtClean="0">
                <a:solidFill>
                  <a:srgbClr val="0000FF"/>
                </a:solidFill>
              </a:rPr>
              <a:t>Methods</a:t>
            </a:r>
            <a:r>
              <a:rPr lang="en-US" sz="2800" dirty="0" smtClean="0"/>
              <a:t> can be used to collect or re-analyze data.</a:t>
            </a:r>
            <a:r>
              <a:rPr lang="en-US" sz="2800" i="1" dirty="0" smtClean="0"/>
              <a:t> </a:t>
            </a:r>
          </a:p>
          <a:p>
            <a:pPr eaLnBrk="1" hangingPunct="1"/>
            <a:endParaRPr lang="en-US" sz="2800" i="1" dirty="0" smtClean="0"/>
          </a:p>
          <a:p>
            <a:pPr eaLnBrk="1" hangingPunct="1"/>
            <a:r>
              <a:rPr lang="en-US" sz="2800" b="1" i="1" dirty="0" smtClean="0">
                <a:solidFill>
                  <a:srgbClr val="0000FF"/>
                </a:solidFill>
              </a:rPr>
              <a:t>Configurations</a:t>
            </a:r>
            <a:r>
              <a:rPr lang="en-US" sz="2800" dirty="0" smtClean="0"/>
              <a:t> store hardware settings and detector constants.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Data Collection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85849" y="1714498"/>
            <a:ext cx="6737350" cy="15367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r>
              <a:rPr lang="en-US" sz="2800" b="1" i="1" dirty="0" smtClean="0"/>
              <a:t>Single experiments</a:t>
            </a:r>
            <a:r>
              <a:rPr lang="en-US" sz="2800" dirty="0" smtClean="0"/>
              <a:t>, manual or single injection with an autosampler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3014636" y="4213810"/>
            <a:ext cx="6459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800" b="1" i="1" dirty="0">
                <a:latin typeface="Calibri" pitchFamily="34" charset="0"/>
                <a:cs typeface="Calibri" pitchFamily="34" charset="0"/>
              </a:rPr>
              <a:t>Sequences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autosampler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injections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585761" y="1143912"/>
            <a:ext cx="5153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Collection techniques: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6729" y="2144501"/>
            <a:ext cx="1315571" cy="1315571"/>
          </a:xfrm>
          <a:prstGeom prst="rect">
            <a:avLst/>
          </a:prstGeom>
        </p:spPr>
      </p:pic>
      <p:pic>
        <p:nvPicPr>
          <p:cNvPr id="57348" name="Picture 4" descr="http://www.shimadzu.com/an/hplc/component/qn504200000062a8-img/qn504200000062b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2291" y="3709088"/>
            <a:ext cx="1663720" cy="205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Single Experiments</a:t>
            </a: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0225" y="1357313"/>
            <a:ext cx="5105400" cy="46688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dirty="0" smtClean="0"/>
              <a:t>Create a new experiment using the </a:t>
            </a:r>
            <a:r>
              <a:rPr lang="en-US" b="1" dirty="0" smtClean="0"/>
              <a:t>Configuration Wizard </a:t>
            </a:r>
            <a:r>
              <a:rPr lang="en-US" dirty="0" smtClean="0"/>
              <a:t>or manually from a </a:t>
            </a:r>
            <a:r>
              <a:rPr lang="en-US" b="1" dirty="0" smtClean="0"/>
              <a:t>system method</a:t>
            </a:r>
            <a:r>
              <a:rPr lang="en-US" i="1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b="1" dirty="0" smtClean="0"/>
              <a:t>Run</a:t>
            </a:r>
            <a:r>
              <a:rPr lang="en-US" dirty="0" smtClean="0"/>
              <a:t> the experiment.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b="1" dirty="0" smtClean="0"/>
              <a:t>Data</a:t>
            </a:r>
            <a:r>
              <a:rPr lang="en-US" dirty="0" smtClean="0"/>
              <a:t> from single collection is stored with the experiment.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b="1" dirty="0" smtClean="0"/>
              <a:t>Results</a:t>
            </a:r>
            <a:r>
              <a:rPr lang="en-US" dirty="0" smtClean="0"/>
              <a:t> are generated automatically if the method includes processing info, or user will be prompted for processing information  (i.e. set baselines, peak settings, missing dn/dc).</a:t>
            </a:r>
          </a:p>
        </p:txBody>
      </p:sp>
      <p:pic>
        <p:nvPicPr>
          <p:cNvPr id="141318" name="Picture 6" descr="experiment run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64250" y="1108075"/>
            <a:ext cx="2519363" cy="5081588"/>
          </a:xfrm>
        </p:spPr>
      </p:pic>
      <p:sp>
        <p:nvSpPr>
          <p:cNvPr id="141317" name="AutoShape 5"/>
          <p:cNvSpPr>
            <a:spLocks noChangeArrowheads="1"/>
          </p:cNvSpPr>
          <p:nvPr/>
        </p:nvSpPr>
        <p:spPr bwMode="auto">
          <a:xfrm>
            <a:off x="5659438" y="2992438"/>
            <a:ext cx="204787" cy="1065212"/>
          </a:xfrm>
          <a:prstGeom prst="downArrow">
            <a:avLst>
              <a:gd name="adj1" fmla="val 50000"/>
              <a:gd name="adj2" fmla="val 50089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build="p" autoUpdateAnimBg="0" advAuto="0"/>
      <p:bldP spid="1413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dirty="0" smtClean="0"/>
              <a:t>Sequences</a:t>
            </a:r>
          </a:p>
        </p:txBody>
      </p:sp>
      <p:pic>
        <p:nvPicPr>
          <p:cNvPr id="16387" name="Picture 3" descr="sample set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693738" y="1081088"/>
            <a:ext cx="4776787" cy="5080000"/>
          </a:xfrm>
        </p:spPr>
      </p:pic>
      <p:sp>
        <p:nvSpPr>
          <p:cNvPr id="1454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622925" y="1323975"/>
            <a:ext cx="3521075" cy="471963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Sequences contain pointers to one or more method to be run sequentially.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As the sequence is run, a new experiment is created for each sample injection.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12985" y="1430215"/>
            <a:ext cx="7681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 Narrow" pitchFamily="34" charset="0"/>
                <a:cs typeface="Arial" pitchFamily="34" charset="0"/>
              </a:rPr>
              <a:t>sequence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6897" y="1183341"/>
            <a:ext cx="1250578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Narrow" pitchFamily="34" charset="0"/>
                <a:cs typeface="Arial" pitchFamily="34" charset="0"/>
              </a:rPr>
              <a:t>Experiment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5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uiExpand="1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dirty="0" smtClean="0"/>
              <a:t>Sequences</a:t>
            </a:r>
          </a:p>
        </p:txBody>
      </p:sp>
      <p:pic>
        <p:nvPicPr>
          <p:cNvPr id="17411" name="Picture 3" descr="sample sets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374650" y="1284288"/>
            <a:ext cx="4795838" cy="4329112"/>
          </a:xfrm>
        </p:spPr>
      </p:pic>
      <p:sp>
        <p:nvSpPr>
          <p:cNvPr id="174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6709" y="1268132"/>
            <a:ext cx="3713162" cy="4887913"/>
          </a:xfrm>
        </p:spPr>
        <p:txBody>
          <a:bodyPr/>
          <a:lstStyle/>
          <a:p>
            <a:pPr eaLnBrk="1" hangingPunct="1">
              <a:spcBef>
                <a:spcPts val="1800"/>
              </a:spcBef>
            </a:pPr>
            <a:r>
              <a:rPr lang="en-US" dirty="0" smtClean="0"/>
              <a:t>It is possible to use a different method for each sample.</a:t>
            </a:r>
          </a:p>
          <a:p>
            <a:pPr eaLnBrk="1" hangingPunct="1">
              <a:spcBef>
                <a:spcPts val="1800"/>
              </a:spcBef>
            </a:pPr>
            <a:r>
              <a:rPr lang="en-US" dirty="0" smtClean="0"/>
              <a:t>Experiment types can be varied on an injection by injection basis.</a:t>
            </a:r>
          </a:p>
          <a:p>
            <a:pPr eaLnBrk="1" hangingPunct="1">
              <a:spcBef>
                <a:spcPts val="1800"/>
              </a:spcBef>
            </a:pPr>
            <a:r>
              <a:rPr lang="en-US" dirty="0" smtClean="0"/>
              <a:t>Sample sets from Waters Empower software can be imported directly into ASTRA or sequences can be set up manually.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2338" y="1570891"/>
            <a:ext cx="7681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 Narrow" pitchFamily="34" charset="0"/>
                <a:cs typeface="Arial" pitchFamily="34" charset="0"/>
              </a:rPr>
              <a:t>sequence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91592" y="1347243"/>
            <a:ext cx="125057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 Narrow" pitchFamily="34" charset="0"/>
                <a:cs typeface="Arial" pitchFamily="34" charset="0"/>
              </a:rPr>
              <a:t>Experiment method 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21422" y="1663547"/>
            <a:ext cx="125057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 Narrow" pitchFamily="34" charset="0"/>
                <a:cs typeface="Arial" pitchFamily="34" charset="0"/>
              </a:rPr>
              <a:t>Experiment method 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1634" y="1997103"/>
            <a:ext cx="125057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 Narrow" pitchFamily="34" charset="0"/>
                <a:cs typeface="Arial" pitchFamily="34" charset="0"/>
              </a:rPr>
              <a:t>Experiment method 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Next…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7678" y="1547066"/>
            <a:ext cx="7908644" cy="3430587"/>
          </a:xfrm>
        </p:spPr>
        <p:txBody>
          <a:bodyPr/>
          <a:lstStyle/>
          <a:p>
            <a:pPr eaLnBrk="1" hangingPunct="1"/>
            <a:r>
              <a:rPr lang="en-US" sz="2800" dirty="0" smtClean="0"/>
              <a:t>Software installation and activation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Connecting to instruments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Running a first experiment:  Light Scattering Instrument Calibration with Toluene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18106" y="228416"/>
            <a:ext cx="7434262" cy="573087"/>
          </a:xfrm>
        </p:spPr>
        <p:txBody>
          <a:bodyPr/>
          <a:lstStyle/>
          <a:p>
            <a:r>
              <a:rPr lang="en-US" dirty="0" smtClean="0"/>
              <a:t>Appendix: Terminology &amp; Units</a:t>
            </a:r>
            <a:br>
              <a:rPr lang="en-US" dirty="0" smtClean="0"/>
            </a:br>
            <a:r>
              <a:rPr lang="en-US" dirty="0" smtClean="0"/>
              <a:t>ASTRA V versus ASTRA 6</a:t>
            </a:r>
          </a:p>
        </p:txBody>
      </p:sp>
      <p:pic>
        <p:nvPicPr>
          <p:cNvPr id="68610" name="Picture 4"/>
          <p:cNvPicPr>
            <a:picLocks noChangeAspect="1" noChangeArrowheads="1"/>
          </p:cNvPicPr>
          <p:nvPr/>
        </p:nvPicPr>
        <p:blipFill>
          <a:blip r:embed="rId3" cstate="print"/>
          <a:srcRect b="19542"/>
          <a:stretch>
            <a:fillRect/>
          </a:stretch>
        </p:blipFill>
        <p:spPr bwMode="auto">
          <a:xfrm>
            <a:off x="639806" y="1095188"/>
            <a:ext cx="7864387" cy="395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5145442"/>
          <a:ext cx="60960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289361">
                <a:tc row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  <a:latin typeface="Calibri" pitchFamily="34" charset="0"/>
                        </a:rPr>
                        <a:t>Terminology Changes</a:t>
                      </a:r>
                      <a:endParaRPr lang="en-US" b="1" dirty="0">
                        <a:solidFill>
                          <a:sysClr val="windowText" lastClr="000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itchFamily="34" charset="0"/>
                        </a:rPr>
                        <a:t>ASTRA 6</a:t>
                      </a:r>
                      <a:endParaRPr lang="en-US" b="1" dirty="0">
                        <a:solidFill>
                          <a:sysClr val="windowText" lastClr="000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itchFamily="34" charset="0"/>
                        </a:rPr>
                        <a:t>ASTRA</a:t>
                      </a:r>
                      <a:r>
                        <a:rPr lang="en-US" b="1" baseline="0" dirty="0" smtClean="0">
                          <a:latin typeface="Calibri" pitchFamily="34" charset="0"/>
                        </a:rPr>
                        <a:t> V</a:t>
                      </a:r>
                      <a:endParaRPr lang="en-US" b="1" dirty="0">
                        <a:solidFill>
                          <a:sysClr val="windowText" lastClr="000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9361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Calibri" pitchFamily="34" charset="0"/>
                        </a:rPr>
                        <a:t>Method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Calibri" pitchFamily="34" charset="0"/>
                        </a:rPr>
                        <a:t>Template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9361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Calibri" pitchFamily="34" charset="0"/>
                        </a:rPr>
                        <a:t>Sequence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Calibri" pitchFamily="34" charset="0"/>
                        </a:rPr>
                        <a:t>Sample Set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520002" y="3155182"/>
            <a:ext cx="7893424" cy="1769450"/>
          </a:xfrm>
        </p:spPr>
        <p:txBody>
          <a:bodyPr/>
          <a:lstStyle/>
          <a:p>
            <a:pPr marL="457200" lvl="1" indent="0" eaLnBrk="1" hangingPunct="1">
              <a:buNone/>
            </a:pPr>
            <a:endParaRPr lang="en-US" sz="2400" dirty="0" smtClean="0"/>
          </a:p>
          <a:p>
            <a:pPr eaLnBrk="1" hangingPunct="1">
              <a:spcBef>
                <a:spcPts val="1800"/>
              </a:spcBef>
            </a:pPr>
            <a:r>
              <a:rPr lang="en-US" sz="2800" b="1" dirty="0" smtClean="0"/>
              <a:t>Practical:</a:t>
            </a:r>
          </a:p>
          <a:p>
            <a:pPr lvl="1" eaLnBrk="1" hangingPunct="1">
              <a:buFontTx/>
              <a:buChar char="-"/>
            </a:pPr>
            <a:r>
              <a:rPr lang="en-US" sz="2400" dirty="0" smtClean="0"/>
              <a:t>Software installation and activation</a:t>
            </a:r>
          </a:p>
          <a:p>
            <a:pPr lvl="1" eaLnBrk="1" hangingPunct="1">
              <a:buFontTx/>
              <a:buChar char="-"/>
            </a:pPr>
            <a:r>
              <a:rPr lang="en-US" sz="2400" dirty="0" smtClean="0"/>
              <a:t>Connecting to instruments</a:t>
            </a:r>
          </a:p>
          <a:p>
            <a:pPr lvl="1" eaLnBrk="1" hangingPunct="1">
              <a:buFontTx/>
              <a:buChar char="-"/>
            </a:pPr>
            <a:r>
              <a:rPr lang="en-US" sz="2400" dirty="0" smtClean="0"/>
              <a:t>Running the “first” experiment – a toluene calibration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smtClean="0"/>
              <a:t>Overview</a:t>
            </a:r>
          </a:p>
        </p:txBody>
      </p:sp>
      <p:sp>
        <p:nvSpPr>
          <p:cNvPr id="2" name="Rectangle 1"/>
          <p:cNvSpPr/>
          <p:nvPr/>
        </p:nvSpPr>
        <p:spPr>
          <a:xfrm>
            <a:off x="487345" y="1670375"/>
            <a:ext cx="78929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Calibri" pitchFamily="34" charset="0"/>
              <a:buChar char="•"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Presentation: </a:t>
            </a:r>
          </a:p>
          <a:p>
            <a:pPr marL="838200" lvl="1" indent="-381000" eaLnBrk="1" hangingPunct="1">
              <a:buFontTx/>
              <a:buChar char="-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Architecture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&amp;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Compliance</a:t>
            </a:r>
          </a:p>
          <a:p>
            <a:pPr marL="838200" lvl="1" indent="-381000" eaLnBrk="1" hangingPunct="1">
              <a:buFontTx/>
              <a:buChar char="-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Experiments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, Methods,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Configurations</a:t>
            </a:r>
          </a:p>
          <a:p>
            <a:pPr marL="838200" lvl="1" indent="-381000" eaLnBrk="1" hangingPunct="1">
              <a:buFontTx/>
              <a:buChar char="-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Data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Collection:  Single Experiments or Sequences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3636572" y="3408963"/>
            <a:ext cx="1608090" cy="4798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/>
              <a:t>ASTRA 6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1009484" y="3077245"/>
            <a:ext cx="2376488" cy="641350"/>
            <a:chOff x="711" y="2145"/>
            <a:chExt cx="1497" cy="404"/>
          </a:xfrm>
        </p:grpSpPr>
        <p:sp>
          <p:nvSpPr>
            <p:cNvPr id="2076" name="Text Box 13"/>
            <p:cNvSpPr txBox="1">
              <a:spLocks noChangeArrowheads="1"/>
            </p:cNvSpPr>
            <p:nvPr/>
          </p:nvSpPr>
          <p:spPr bwMode="auto">
            <a:xfrm>
              <a:off x="711" y="2145"/>
              <a:ext cx="8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/>
                <a:t>Optilab or </a:t>
              </a:r>
            </a:p>
            <a:p>
              <a:pPr algn="ctr"/>
              <a:r>
                <a:rPr lang="en-US" sz="1800" dirty="0"/>
                <a:t>3</a:t>
              </a:r>
              <a:r>
                <a:rPr lang="en-US" sz="1800" baseline="30000" dirty="0"/>
                <a:t>rd</a:t>
              </a:r>
              <a:r>
                <a:rPr lang="en-US" sz="1800" dirty="0"/>
                <a:t> party RI</a:t>
              </a:r>
            </a:p>
          </p:txBody>
        </p:sp>
        <p:sp>
          <p:nvSpPr>
            <p:cNvPr id="2075" name="Line 14"/>
            <p:cNvSpPr>
              <a:spLocks noChangeShapeType="1"/>
            </p:cNvSpPr>
            <p:nvPr/>
          </p:nvSpPr>
          <p:spPr bwMode="auto">
            <a:xfrm flipH="1" flipV="1">
              <a:off x="1761" y="2291"/>
              <a:ext cx="447" cy="2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1589088" y="4027488"/>
            <a:ext cx="2193925" cy="1955800"/>
            <a:chOff x="1114" y="2736"/>
            <a:chExt cx="1382" cy="1232"/>
          </a:xfrm>
        </p:grpSpPr>
        <p:sp>
          <p:nvSpPr>
            <p:cNvPr id="2073" name="Text Box 18"/>
            <p:cNvSpPr txBox="1">
              <a:spLocks noChangeArrowheads="1"/>
            </p:cNvSpPr>
            <p:nvPr/>
          </p:nvSpPr>
          <p:spPr bwMode="auto">
            <a:xfrm>
              <a:off x="1114" y="3735"/>
              <a:ext cx="8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err="1"/>
                <a:t>WyattQELS</a:t>
              </a:r>
              <a:endParaRPr lang="en-US" sz="1800" dirty="0"/>
            </a:p>
          </p:txBody>
        </p:sp>
        <p:sp>
          <p:nvSpPr>
            <p:cNvPr id="2072" name="Line 19"/>
            <p:cNvSpPr>
              <a:spLocks noChangeShapeType="1"/>
            </p:cNvSpPr>
            <p:nvPr/>
          </p:nvSpPr>
          <p:spPr bwMode="auto">
            <a:xfrm flipH="1">
              <a:off x="2112" y="2736"/>
              <a:ext cx="38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68813" y="4027488"/>
            <a:ext cx="1798637" cy="1970087"/>
            <a:chOff x="2928" y="2736"/>
            <a:chExt cx="1133" cy="1241"/>
          </a:xfrm>
        </p:grpSpPr>
        <p:grpSp>
          <p:nvGrpSpPr>
            <p:cNvPr id="2068" name="Group 21"/>
            <p:cNvGrpSpPr>
              <a:grpSpLocks/>
            </p:cNvGrpSpPr>
            <p:nvPr/>
          </p:nvGrpSpPr>
          <p:grpSpPr bwMode="auto">
            <a:xfrm>
              <a:off x="2928" y="3120"/>
              <a:ext cx="1133" cy="857"/>
              <a:chOff x="2928" y="1056"/>
              <a:chExt cx="1133" cy="857"/>
            </a:xfrm>
          </p:grpSpPr>
          <p:graphicFrame>
            <p:nvGraphicFramePr>
              <p:cNvPr id="2050" name="Object 22"/>
              <p:cNvGraphicFramePr>
                <a:graphicFrameLocks noChangeAspect="1"/>
              </p:cNvGraphicFramePr>
              <p:nvPr/>
            </p:nvGraphicFramePr>
            <p:xfrm>
              <a:off x="2928" y="1056"/>
              <a:ext cx="1133" cy="664"/>
            </p:xfrm>
            <a:graphic>
              <a:graphicData uri="http://schemas.openxmlformats.org/presentationml/2006/ole">
                <p:oleObj spid="_x0000_s2056" name="Drawing" r:id="rId4" imgW="2389320" imgH="1504800" progId="">
                  <p:embed/>
                </p:oleObj>
              </a:graphicData>
            </a:graphic>
          </p:graphicFrame>
          <p:sp>
            <p:nvSpPr>
              <p:cNvPr id="2070" name="Text Box 23"/>
              <p:cNvSpPr txBox="1">
                <a:spLocks noChangeArrowheads="1"/>
              </p:cNvSpPr>
              <p:nvPr/>
            </p:nvSpPr>
            <p:spPr bwMode="auto">
              <a:xfrm>
                <a:off x="3269" y="1680"/>
                <a:ext cx="31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UV</a:t>
                </a:r>
              </a:p>
            </p:txBody>
          </p:sp>
        </p:grpSp>
        <p:sp>
          <p:nvSpPr>
            <p:cNvPr id="2069" name="Line 24"/>
            <p:cNvSpPr>
              <a:spLocks noChangeShapeType="1"/>
            </p:cNvSpPr>
            <p:nvPr/>
          </p:nvSpPr>
          <p:spPr bwMode="auto">
            <a:xfrm>
              <a:off x="3072" y="2736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9" name="Rectangle 29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Flexible Configuration,  Fully Networked</a:t>
            </a:r>
          </a:p>
        </p:txBody>
      </p:sp>
      <p:sp>
        <p:nvSpPr>
          <p:cNvPr id="2066" name="Text Box 32"/>
          <p:cNvSpPr txBox="1">
            <a:spLocks noChangeArrowheads="1"/>
          </p:cNvSpPr>
          <p:nvPr/>
        </p:nvSpPr>
        <p:spPr bwMode="auto">
          <a:xfrm>
            <a:off x="6941987" y="4621631"/>
            <a:ext cx="1167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dirty="0" smtClean="0"/>
              <a:t>ViscoStar</a:t>
            </a:r>
            <a:endParaRPr lang="en-US" sz="1800" dirty="0"/>
          </a:p>
        </p:txBody>
      </p:sp>
      <p:sp>
        <p:nvSpPr>
          <p:cNvPr id="2067" name="Line 33"/>
          <p:cNvSpPr>
            <a:spLocks noChangeShapeType="1"/>
          </p:cNvSpPr>
          <p:nvPr/>
        </p:nvSpPr>
        <p:spPr bwMode="auto">
          <a:xfrm>
            <a:off x="5383213" y="3798888"/>
            <a:ext cx="945398" cy="632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4572000" y="1133475"/>
            <a:ext cx="2330450" cy="2079625"/>
            <a:chOff x="3151" y="906"/>
            <a:chExt cx="1468" cy="1310"/>
          </a:xfrm>
        </p:grpSpPr>
        <p:sp>
          <p:nvSpPr>
            <p:cNvPr id="2062" name="Text Box 7"/>
            <p:cNvSpPr txBox="1">
              <a:spLocks noChangeArrowheads="1"/>
            </p:cNvSpPr>
            <p:nvPr/>
          </p:nvSpPr>
          <p:spPr bwMode="auto">
            <a:xfrm>
              <a:off x="3151" y="1718"/>
              <a:ext cx="14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/>
                <a:t>DAWN or miniDAWN</a:t>
              </a:r>
            </a:p>
          </p:txBody>
        </p:sp>
        <p:sp>
          <p:nvSpPr>
            <p:cNvPr id="2063" name="Line 9"/>
            <p:cNvSpPr>
              <a:spLocks noChangeShapeType="1"/>
            </p:cNvSpPr>
            <p:nvPr/>
          </p:nvSpPr>
          <p:spPr bwMode="auto">
            <a:xfrm flipV="1">
              <a:off x="3274" y="1920"/>
              <a:ext cx="281" cy="29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64" name="Picture 40" descr="DAWN® HELEOS"/>
            <p:cNvPicPr>
              <a:picLocks noChangeAspect="1" noChangeArrowheads="1"/>
            </p:cNvPicPr>
            <p:nvPr/>
          </p:nvPicPr>
          <p:blipFill>
            <a:blip r:embed="rId5" cstate="print"/>
            <a:srcRect l="3751" t="18073" r="9750" b="13554"/>
            <a:stretch>
              <a:fillRect/>
            </a:stretch>
          </p:blipFill>
          <p:spPr bwMode="auto">
            <a:xfrm>
              <a:off x="3314" y="906"/>
              <a:ext cx="1224" cy="8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7" name="Picture 10" descr="DYNA_PRO_3032(1)"/>
          <p:cNvPicPr>
            <a:picLocks noChangeAspect="1" noChangeArrowheads="1"/>
          </p:cNvPicPr>
          <p:nvPr/>
        </p:nvPicPr>
        <p:blipFill>
          <a:blip r:embed="rId6" cstate="print"/>
          <a:srcRect l="10660" t="16013" b="21939"/>
          <a:stretch>
            <a:fillRect/>
          </a:stretch>
        </p:blipFill>
        <p:spPr bwMode="auto">
          <a:xfrm>
            <a:off x="1391382" y="4487779"/>
            <a:ext cx="1751463" cy="1133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5" descr="optilabrex-cropped"/>
          <p:cNvPicPr>
            <a:picLocks noChangeAspect="1" noChangeArrowheads="1"/>
          </p:cNvPicPr>
          <p:nvPr/>
        </p:nvPicPr>
        <p:blipFill>
          <a:blip r:embed="rId7" cstate="print"/>
          <a:srcRect l="5634" r="15773" b="7545"/>
          <a:stretch>
            <a:fillRect/>
          </a:stretch>
        </p:blipFill>
        <p:spPr bwMode="auto">
          <a:xfrm>
            <a:off x="800432" y="1660358"/>
            <a:ext cx="2039002" cy="1359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 descr="ViscoStar_Photo_Wyatt_Technology.jpg"/>
          <p:cNvPicPr>
            <a:picLocks noChangeAspect="1"/>
          </p:cNvPicPr>
          <p:nvPr/>
        </p:nvPicPr>
        <p:blipFill>
          <a:blip r:embed="rId8" cstate="print"/>
          <a:srcRect l="3911" t="4269" r="4469" b="20458"/>
          <a:stretch>
            <a:fillRect/>
          </a:stretch>
        </p:blipFill>
        <p:spPr>
          <a:xfrm>
            <a:off x="6460591" y="3208763"/>
            <a:ext cx="2166052" cy="1351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Line 33"/>
          <p:cNvSpPr>
            <a:spLocks noChangeShapeType="1"/>
          </p:cNvSpPr>
          <p:nvPr/>
        </p:nvSpPr>
        <p:spPr bwMode="auto">
          <a:xfrm flipV="1">
            <a:off x="4981074" y="2779295"/>
            <a:ext cx="685800" cy="5173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Three Tiers</a:t>
            </a:r>
          </a:p>
        </p:txBody>
      </p:sp>
      <p:sp>
        <p:nvSpPr>
          <p:cNvPr id="69644" name="Text Box 5"/>
          <p:cNvSpPr txBox="1">
            <a:spLocks noChangeArrowheads="1"/>
          </p:cNvSpPr>
          <p:nvPr/>
        </p:nvSpPr>
        <p:spPr bwMode="auto">
          <a:xfrm>
            <a:off x="1681372" y="1895054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Basic</a:t>
            </a:r>
          </a:p>
        </p:txBody>
      </p:sp>
      <p:pic>
        <p:nvPicPr>
          <p:cNvPr id="6964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2647" y="990179"/>
            <a:ext cx="314325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18"/>
          <p:cNvGrpSpPr/>
          <p:nvPr/>
        </p:nvGrpSpPr>
        <p:grpSpPr>
          <a:xfrm>
            <a:off x="1237900" y="3627016"/>
            <a:ext cx="6438900" cy="2522538"/>
            <a:chOff x="638830" y="3627016"/>
            <a:chExt cx="6438900" cy="2522538"/>
          </a:xfrm>
        </p:grpSpPr>
        <p:sp>
          <p:nvSpPr>
            <p:cNvPr id="69645" name="Line 31"/>
            <p:cNvSpPr>
              <a:spLocks noChangeShapeType="1"/>
            </p:cNvSpPr>
            <p:nvPr/>
          </p:nvSpPr>
          <p:spPr bwMode="auto">
            <a:xfrm>
              <a:off x="775355" y="3719091"/>
              <a:ext cx="6302375" cy="0"/>
            </a:xfrm>
            <a:prstGeom prst="line">
              <a:avLst/>
            </a:prstGeom>
            <a:noFill/>
            <a:ln w="25400">
              <a:solidFill>
                <a:srgbClr val="FFFF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722968" y="3627016"/>
              <a:ext cx="6270625" cy="1444625"/>
              <a:chOff x="762" y="2338"/>
              <a:chExt cx="3950" cy="910"/>
            </a:xfrm>
          </p:grpSpPr>
          <p:sp>
            <p:nvSpPr>
              <p:cNvPr id="69640" name="Text Box 6"/>
              <p:cNvSpPr txBox="1">
                <a:spLocks noChangeArrowheads="1"/>
              </p:cNvSpPr>
              <p:nvPr/>
            </p:nvSpPr>
            <p:spPr bwMode="auto">
              <a:xfrm>
                <a:off x="762" y="2621"/>
                <a:ext cx="233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With Research Database</a:t>
                </a:r>
              </a:p>
            </p:txBody>
          </p:sp>
          <p:sp>
            <p:nvSpPr>
              <p:cNvPr id="69641" name="Line 32"/>
              <p:cNvSpPr>
                <a:spLocks noChangeShapeType="1"/>
              </p:cNvSpPr>
              <p:nvPr/>
            </p:nvSpPr>
            <p:spPr bwMode="auto">
              <a:xfrm>
                <a:off x="968" y="3248"/>
                <a:ext cx="374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69642" name="Picture 36" descr="research databa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37" y="2478"/>
                <a:ext cx="1527" cy="6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69643" name="Line 32"/>
              <p:cNvSpPr>
                <a:spLocks noChangeShapeType="1"/>
              </p:cNvSpPr>
              <p:nvPr/>
            </p:nvSpPr>
            <p:spPr bwMode="auto">
              <a:xfrm>
                <a:off x="968" y="2338"/>
                <a:ext cx="374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43"/>
            <p:cNvGrpSpPr>
              <a:grpSpLocks/>
            </p:cNvGrpSpPr>
            <p:nvPr/>
          </p:nvGrpSpPr>
          <p:grpSpPr bwMode="auto">
            <a:xfrm>
              <a:off x="638830" y="5319291"/>
              <a:ext cx="6438900" cy="830263"/>
              <a:chOff x="1008" y="3418"/>
              <a:chExt cx="4056" cy="523"/>
            </a:xfrm>
          </p:grpSpPr>
          <p:sp>
            <p:nvSpPr>
              <p:cNvPr id="69637" name="Text Box 7"/>
              <p:cNvSpPr txBox="1">
                <a:spLocks noChangeArrowheads="1"/>
              </p:cNvSpPr>
              <p:nvPr/>
            </p:nvSpPr>
            <p:spPr bwMode="auto">
              <a:xfrm>
                <a:off x="1811" y="3418"/>
                <a:ext cx="2506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/>
                  <a:t>Security Pack</a:t>
                </a:r>
              </a:p>
              <a:p>
                <a:pPr algn="ctr"/>
                <a:r>
                  <a:rPr lang="en-US" sz="2400" dirty="0"/>
                  <a:t>(21 CFR Part 11 Compliant)</a:t>
                </a:r>
              </a:p>
            </p:txBody>
          </p:sp>
          <p:pic>
            <p:nvPicPr>
              <p:cNvPr id="69638" name="Picture 39" descr="HHS Logo and link to Department of Health and Human Services website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368" y="3504"/>
                <a:ext cx="696" cy="4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69639" name="Picture 41" descr="FDA Logo--links to FDA home page">
                <a:hlinkClick r:id="rId7"/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008" y="3504"/>
                <a:ext cx="600" cy="4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Experiments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17196" y="1188720"/>
            <a:ext cx="4849402" cy="464913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Hardware setup, processing, and results are grouped together as an </a:t>
            </a:r>
            <a:r>
              <a:rPr lang="en-US" b="1" i="1" dirty="0" smtClean="0"/>
              <a:t>experiment</a:t>
            </a:r>
            <a:r>
              <a:rPr lang="en-US" i="1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i="1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After collection, raw data is stored and locked within the experiment.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ASTRA’s “Experiments” view captures the logical construction and flow of an experiment.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- This view is the most 	common selection for 	the left-hand side of your 	ASTRA window.</a:t>
            </a: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793750" y="1611313"/>
            <a:ext cx="4038600" cy="400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 i="1">
              <a:latin typeface="Calibri" pitchFamily="34" charset="0"/>
            </a:endParaRP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8" t="16350" r="77325" b="47552"/>
          <a:stretch/>
        </p:blipFill>
        <p:spPr bwMode="auto">
          <a:xfrm>
            <a:off x="183884" y="1092066"/>
            <a:ext cx="3950725" cy="5040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Configurations</a:t>
            </a:r>
            <a:endParaRPr 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975" y="1528745"/>
            <a:ext cx="7766050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3088" y="909638"/>
            <a:ext cx="7997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latin typeface="Calibri" pitchFamily="34" charset="0"/>
              </a:rPr>
              <a:t>Hardware constants &amp; settings are stored in </a:t>
            </a:r>
            <a:r>
              <a:rPr lang="en-US" sz="2800" dirty="0" smtClean="0">
                <a:latin typeface="Calibri" pitchFamily="34" charset="0"/>
              </a:rPr>
              <a:t>profiles, which are grouped into </a:t>
            </a:r>
            <a:r>
              <a:rPr lang="en-US" sz="2800" i="1" dirty="0" smtClean="0">
                <a:latin typeface="Calibri" pitchFamily="34" charset="0"/>
              </a:rPr>
              <a:t>Configurations</a:t>
            </a:r>
            <a:r>
              <a:rPr lang="en-US" sz="2800" dirty="0" smtClean="0">
                <a:latin typeface="Calibri" pitchFamily="34" charset="0"/>
              </a:rPr>
              <a:t>.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38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Methods</a:t>
            </a:r>
          </a:p>
        </p:txBody>
      </p:sp>
      <p:sp>
        <p:nvSpPr>
          <p:cNvPr id="75779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98513" y="955675"/>
            <a:ext cx="7545387" cy="381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Experiments are generated from a method. </a:t>
            </a: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381000" y="5167313"/>
            <a:ext cx="83597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Calibri" pitchFamily="34" charset="0"/>
              </a:rPr>
              <a:t>A comprehensive set of system methods is provided. </a:t>
            </a:r>
            <a:r>
              <a:rPr lang="en-US" sz="2000" dirty="0">
                <a:latin typeface="Calibri" pitchFamily="34" charset="0"/>
                <a:cs typeface="Times New Roman" pitchFamily="18" charset="0"/>
              </a:rPr>
              <a:t>♥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Calibri" pitchFamily="34" charset="0"/>
                <a:cs typeface="Times New Roman" pitchFamily="18" charset="0"/>
              </a:rPr>
              <a:t>        - These </a:t>
            </a:r>
            <a:r>
              <a:rPr lang="en-US" sz="2000" dirty="0">
                <a:latin typeface="Calibri" pitchFamily="34" charset="0"/>
                <a:cs typeface="Times New Roman" pitchFamily="18" charset="0"/>
              </a:rPr>
              <a:t>s</a:t>
            </a:r>
            <a:r>
              <a:rPr lang="en-US" sz="2000" dirty="0">
                <a:latin typeface="Calibri" pitchFamily="34" charset="0"/>
              </a:rPr>
              <a:t>ystem methods need to be personalized before </a:t>
            </a:r>
            <a:r>
              <a:rPr lang="en-US" sz="2000" dirty="0" smtClean="0">
                <a:latin typeface="Calibri" pitchFamily="34" charset="0"/>
              </a:rPr>
              <a:t>collection.</a:t>
            </a:r>
            <a:endParaRPr lang="en-US" sz="2000" dirty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The wizard is an easy way </a:t>
            </a:r>
            <a:r>
              <a:rPr lang="en-US" sz="2000" dirty="0">
                <a:latin typeface="Calibri" pitchFamily="34" charset="0"/>
              </a:rPr>
              <a:t>to </a:t>
            </a:r>
            <a:r>
              <a:rPr lang="en-US" sz="2000" dirty="0" smtClean="0">
                <a:latin typeface="Calibri" pitchFamily="34" charset="0"/>
              </a:rPr>
              <a:t>generate &amp; personalize your first method.  </a:t>
            </a:r>
            <a:endParaRPr lang="en-US" sz="2000" dirty="0">
              <a:latin typeface="Calibri" pitchFamily="34" charset="0"/>
            </a:endParaRPr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613" y="1477963"/>
            <a:ext cx="4995862" cy="35242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96035" y="1640541"/>
            <a:ext cx="1250578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Narrow" pitchFamily="34" charset="0"/>
                <a:cs typeface="Arial" pitchFamily="34" charset="0"/>
              </a:rPr>
              <a:t>Experiment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dirty="0" smtClean="0"/>
              <a:t>Configurations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77703" y="1145800"/>
            <a:ext cx="8502650" cy="88470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1200"/>
              </a:spcBef>
            </a:pPr>
            <a:r>
              <a:rPr lang="en-US" dirty="0" smtClean="0"/>
              <a:t>Replacing a </a:t>
            </a:r>
            <a:r>
              <a:rPr lang="en-US" dirty="0"/>
              <a:t>Configuration (</a:t>
            </a:r>
            <a:r>
              <a:rPr lang="en-US" dirty="0" smtClean="0"/>
              <a:t>right-click </a:t>
            </a:r>
            <a:r>
              <a:rPr lang="en-US" b="1" dirty="0"/>
              <a:t>Configuration</a:t>
            </a:r>
            <a:r>
              <a:rPr lang="en-US" dirty="0"/>
              <a:t> and select </a:t>
            </a:r>
            <a:r>
              <a:rPr lang="en-US" b="1" dirty="0"/>
              <a:t>Replace Configuration</a:t>
            </a:r>
            <a:r>
              <a:rPr lang="en-US" dirty="0"/>
              <a:t>) may be necessary to </a:t>
            </a:r>
            <a:r>
              <a:rPr lang="en-US" dirty="0" smtClean="0"/>
              <a:t>correct or update </a:t>
            </a:r>
            <a:r>
              <a:rPr lang="en-US" dirty="0"/>
              <a:t>system constants after data </a:t>
            </a:r>
            <a:r>
              <a:rPr lang="en-US" dirty="0" smtClean="0"/>
              <a:t>collection.</a:t>
            </a:r>
          </a:p>
          <a:p>
            <a:pPr marL="0" indent="0" eaLnBrk="1" hangingPunct="1">
              <a:lnSpc>
                <a:spcPct val="95000"/>
              </a:lnSpc>
              <a:spcBef>
                <a:spcPts val="1200"/>
              </a:spcBef>
              <a:buNone/>
            </a:pPr>
            <a:endParaRPr lang="en-US" sz="1310" dirty="0" smtClean="0"/>
          </a:p>
          <a:p>
            <a:pPr eaLnBrk="1" hangingPunct="1">
              <a:lnSpc>
                <a:spcPct val="95000"/>
              </a:lnSpc>
              <a:spcBef>
                <a:spcPts val="1200"/>
              </a:spcBef>
            </a:pPr>
            <a:r>
              <a:rPr lang="en-US" dirty="0" smtClean="0"/>
              <a:t>The </a:t>
            </a:r>
            <a:r>
              <a:rPr lang="en-US" dirty="0"/>
              <a:t>“</a:t>
            </a:r>
            <a:r>
              <a:rPr lang="en-US" b="1" dirty="0"/>
              <a:t>One-to-Many” </a:t>
            </a:r>
            <a:r>
              <a:rPr lang="en-US" dirty="0"/>
              <a:t>tool is a convenient means for updating system constants in multiple experiments.</a:t>
            </a:r>
          </a:p>
          <a:p>
            <a:pPr eaLnBrk="1" hangingPunct="1">
              <a:lnSpc>
                <a:spcPct val="95000"/>
              </a:lnSpc>
              <a:spcBef>
                <a:spcPts val="1200"/>
              </a:spcBef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7476" r="33251" b="71901"/>
          <a:stretch/>
        </p:blipFill>
        <p:spPr bwMode="auto">
          <a:xfrm>
            <a:off x="377703" y="3602310"/>
            <a:ext cx="813816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Applying a Method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11150" y="955675"/>
            <a:ext cx="8451850" cy="1323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15000"/>
              </a:spcAft>
            </a:pPr>
            <a:r>
              <a:rPr lang="en-US" sz="1600" b="1" i="1" dirty="0" smtClean="0"/>
              <a:t>Applying</a:t>
            </a:r>
            <a:r>
              <a:rPr lang="en-US" sz="1600" dirty="0" smtClean="0"/>
              <a:t> a method to a collected experiment </a:t>
            </a:r>
          </a:p>
          <a:p>
            <a:pPr lvl="1" eaLnBrk="1" hangingPunct="1">
              <a:lnSpc>
                <a:spcPct val="80000"/>
              </a:lnSpc>
              <a:spcAft>
                <a:spcPct val="15000"/>
              </a:spcAft>
            </a:pPr>
            <a:r>
              <a:rPr lang="en-US" sz="1400" dirty="0" smtClean="0"/>
              <a:t>will change processing procedures / results</a:t>
            </a:r>
          </a:p>
          <a:p>
            <a:pPr lvl="1" eaLnBrk="1" hangingPunct="1">
              <a:lnSpc>
                <a:spcPct val="80000"/>
              </a:lnSpc>
              <a:spcAft>
                <a:spcPct val="15000"/>
              </a:spcAft>
            </a:pPr>
            <a:r>
              <a:rPr lang="en-US" sz="1400" dirty="0" smtClean="0"/>
              <a:t>will not affect configuration or </a:t>
            </a:r>
            <a:r>
              <a:rPr lang="en-US" sz="1400" i="1" dirty="0" smtClean="0"/>
              <a:t>existing</a:t>
            </a:r>
            <a:r>
              <a:rPr lang="en-US" sz="1400" dirty="0" smtClean="0"/>
              <a:t> baseline/peak settings!</a:t>
            </a:r>
          </a:p>
          <a:p>
            <a:pPr eaLnBrk="1" hangingPunct="1">
              <a:lnSpc>
                <a:spcPct val="80000"/>
              </a:lnSpc>
              <a:spcAft>
                <a:spcPct val="15000"/>
              </a:spcAft>
            </a:pPr>
            <a:r>
              <a:rPr lang="en-US" sz="1600" dirty="0" smtClean="0"/>
              <a:t>Certain ASTRA methods have been provided for advanced processing</a:t>
            </a:r>
            <a:r>
              <a:rPr lang="en-US" sz="1400" dirty="0" smtClean="0"/>
              <a:t>. </a:t>
            </a:r>
            <a:r>
              <a:rPr lang="en-US" sz="1600" dirty="0" smtClean="0">
                <a:cs typeface="Times New Roman" pitchFamily="18" charset="0"/>
              </a:rPr>
              <a:t>♥</a:t>
            </a:r>
          </a:p>
          <a:p>
            <a:pPr eaLnBrk="1" hangingPunct="1">
              <a:lnSpc>
                <a:spcPct val="80000"/>
              </a:lnSpc>
              <a:spcAft>
                <a:spcPct val="15000"/>
              </a:spcAft>
            </a:pPr>
            <a:r>
              <a:rPr lang="en-US" sz="1600" dirty="0" smtClean="0">
                <a:cs typeface="Times New Roman" pitchFamily="18" charset="0"/>
              </a:rPr>
              <a:t>A list and description of all available methods is available in the ASTRA 6 Software User Guide </a:t>
            </a:r>
          </a:p>
        </p:txBody>
      </p:sp>
      <p:pic>
        <p:nvPicPr>
          <p:cNvPr id="128004" name="Picture 4" descr="templates analysi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958850" y="2309813"/>
            <a:ext cx="7226300" cy="3924300"/>
          </a:xfrm>
        </p:spPr>
      </p:pic>
      <p:sp>
        <p:nvSpPr>
          <p:cNvPr id="5" name="TextBox 4"/>
          <p:cNvSpPr txBox="1"/>
          <p:nvPr/>
        </p:nvSpPr>
        <p:spPr>
          <a:xfrm>
            <a:off x="3946711" y="2390818"/>
            <a:ext cx="1250578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Narrow" pitchFamily="34" charset="0"/>
                <a:cs typeface="Arial" pitchFamily="34" charset="0"/>
              </a:rPr>
              <a:t>Experiment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uiExpand="1" build="p" bldLvl="2" autoUpdateAnimBg="0"/>
      <p:bldP spid="5" grpId="0" animBg="1"/>
    </p:bldLst>
  </p:timing>
</p:sld>
</file>

<file path=ppt/theme/theme1.xml><?xml version="1.0" encoding="utf-8"?>
<a:theme xmlns:a="http://schemas.openxmlformats.org/drawingml/2006/main" name="LSU_2011">
  <a:themeElements>
    <a:clrScheme name="Analysis Report V1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alysis Report V1-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Analysis Report V1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alysis Report V1-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alysis Report V1-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LSU_2011</Template>
  <TotalTime>434</TotalTime>
  <Words>890</Words>
  <Application>Microsoft Office PowerPoint</Application>
  <PresentationFormat>On-screen Show (4:3)</PresentationFormat>
  <Paragraphs>142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LSU_2011</vt:lpstr>
      <vt:lpstr>FreeHand 5.0 Drawing</vt:lpstr>
      <vt:lpstr>Drawing</vt:lpstr>
      <vt:lpstr>Slide 1</vt:lpstr>
      <vt:lpstr>Overview</vt:lpstr>
      <vt:lpstr>Flexible Configuration,  Fully Networked</vt:lpstr>
      <vt:lpstr>Three Tiers</vt:lpstr>
      <vt:lpstr>Experiments</vt:lpstr>
      <vt:lpstr>Configurations</vt:lpstr>
      <vt:lpstr>Methods</vt:lpstr>
      <vt:lpstr>Configurations</vt:lpstr>
      <vt:lpstr>Applying a Method</vt:lpstr>
      <vt:lpstr>Recap</vt:lpstr>
      <vt:lpstr>Data Collection</vt:lpstr>
      <vt:lpstr>Single Experiments</vt:lpstr>
      <vt:lpstr>Sequences</vt:lpstr>
      <vt:lpstr>Sequences</vt:lpstr>
      <vt:lpstr>Next…</vt:lpstr>
      <vt:lpstr>Appendix: Terminology &amp; Units ASTRA V versus ASTRA 6</vt:lpstr>
    </vt:vector>
  </TitlesOfParts>
  <Company>Wyatt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ASTRA V</dc:title>
  <dc:creator>Sigrid Kuebler</dc:creator>
  <cp:lastModifiedBy>Sigrid Kuebler</cp:lastModifiedBy>
  <cp:revision>53</cp:revision>
  <dcterms:created xsi:type="dcterms:W3CDTF">2008-10-03T19:37:31Z</dcterms:created>
  <dcterms:modified xsi:type="dcterms:W3CDTF">2011-08-23T21:22:16Z</dcterms:modified>
</cp:coreProperties>
</file>